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0" r:id="rId3"/>
    <p:sldId id="256" r:id="rId4"/>
    <p:sldId id="257" r:id="rId5"/>
    <p:sldId id="260" r:id="rId6"/>
    <p:sldId id="263" r:id="rId7"/>
    <p:sldId id="261" r:id="rId8"/>
    <p:sldId id="262" r:id="rId9"/>
    <p:sldId id="264" r:id="rId10"/>
    <p:sldId id="265" r:id="rId11"/>
    <p:sldId id="272" r:id="rId12"/>
    <p:sldId id="275" r:id="rId13"/>
    <p:sldId id="271" r:id="rId14"/>
    <p:sldId id="273" r:id="rId15"/>
    <p:sldId id="274" r:id="rId16"/>
    <p:sldId id="268" r:id="rId17"/>
    <p:sldId id="266" r:id="rId18"/>
    <p:sldId id="276" r:id="rId19"/>
    <p:sldId id="277" r:id="rId20"/>
    <p:sldId id="267" r:id="rId21"/>
    <p:sldId id="269" r:id="rId22"/>
    <p:sldId id="278" r:id="rId23"/>
    <p:sldId id="279" r:id="rId24"/>
    <p:sldId id="2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F682-2036-46A8-9BA2-25111E11A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6994C-A27E-4586-941D-768BEFE17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0D1E3-60D3-49E2-8BC1-EEAC8177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27D58-C314-4C9D-B704-88F94A0E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DF1A9-3D27-485F-A4C1-1084A589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2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9EF1-2E2B-4730-84E5-26C97459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C5E58-866A-4E7D-A241-B48CB29E7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FB5D-CAB7-463C-B62C-461B7432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A060F-00B5-4050-B8AE-EA6EE342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B5024-2AA9-4186-B3EC-FD5D7872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7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000FF-2FA8-4C13-93CD-1B339689D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890E0-7426-4FB0-927E-2D4ED8F3B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5AB49-59D2-4561-A3BD-98EEC5F4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F932-1098-4BDA-81DD-0D3F1664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89664-2580-46A8-B865-ECEBFC84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C386-3A08-4B39-8774-3AF8C6D1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A9E59-8B8E-4E8D-B49A-C831C3B7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27BA6-B821-42E4-A00A-1CCE3100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678F8-EAB4-462D-A95F-284417A48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4C35-5559-4CAD-9555-C01D98DF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9E29-F43C-4AF2-8E34-BA0CFB73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3A05-1DBE-4D04-B67E-D4CB25E7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7574-51C7-49C5-BD12-5256B0B9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EB5EE-6D48-4C44-9B3B-6A3270CC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9B9B9-B819-4E34-80FD-8DF6C0A5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42DF-E7E4-461A-B3B4-E1695CCE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5B94-05C8-4343-8562-979DF2A2B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16FD5-1D42-45A3-891A-58F349BC1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E5174-C799-461C-BD35-E6086F93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FEE98-58EB-4AE2-B00B-06029297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A654C-BF9C-48D5-907B-06C1DD07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4999-4F19-4DFE-80CB-9C25F778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ACBAD-81AF-4DE8-A9B6-80ED0B82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49BA9-E2CC-4220-839C-476F4107D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7204D-71ED-4C5D-855F-4131A9DD3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FD260-059C-4BE3-AA66-0AC4902E6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CA386-D7B1-47CB-A446-83554A7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6664E-1766-4317-A819-712F4E42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D877D-647A-4537-9AFB-039BF33E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1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8B8A-F237-4A87-B5D6-7558B94A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72443-A6DC-4373-8910-151E8D5D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53D24-82FC-4ADC-8D3C-D5549EEE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58C4C-26B7-4B2B-85D2-0040451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2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2782A-91F5-4F85-A670-736525D2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2B71D-E047-4A46-A35A-4A111728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EF5DD-BA47-4567-BB72-773881A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8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5774-C69D-49F2-B7AB-3AD3FC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F047A-F19B-4457-A9E1-95A735089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97C88-2811-49B8-B0DE-3BC2674C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59B3-AFD1-41D6-A5E7-6988996E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1884B-1F1A-4B96-ACD5-33B836E9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E6CD3-833F-46B6-A5DC-B6DEF903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5F2E-ED85-49E4-84BC-202E58B7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F2E992-7868-4B6F-9053-0F2F61D7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D1810-8BA9-4021-A048-4596D6BC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F8FB3-1F04-446D-B5E1-F0FBE23E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505E2-1D76-4BD6-880F-65B659B7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C6533-9965-4605-9538-B0C304F3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92A5-A90E-455C-9D90-670F988F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AC8E-5FCB-452E-B143-8636AC477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B4CD-52FA-4174-8B78-BABC535B9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1F86-AC13-4956-BA48-10457CD09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494D-3D70-4C89-8B82-E879766BE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5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commons.wikimedia.org/wiki/File:Green_Beacon_Brewing_Company_08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ne-searcher.com/contact-general?action_F=contactUsViaForm&amp;contact_return_F=/api&amp;subject_F=Trade%20Enquiry%2DAPI%20FREE%20TRIAL" TargetMode="External"/><Relationship Id="rId3" Type="http://schemas.openxmlformats.org/officeDocument/2006/relationships/hyperlink" Target="https://api.openbrewerydb.org/breweries" TargetMode="External"/><Relationship Id="rId7" Type="http://schemas.openxmlformats.org/officeDocument/2006/relationships/hyperlink" Target="https://maps.googleapis.com/maps/api/place/textsearch/json" TargetMode="External"/><Relationship Id="rId2" Type="http://schemas.openxmlformats.org/officeDocument/2006/relationships/hyperlink" Target="https://googles.p.rapidapi.com/brewerie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ps.googleapis.com/maps/api/place/nearbysearch/json" TargetMode="External"/><Relationship Id="rId5" Type="http://schemas.openxmlformats.org/officeDocument/2006/relationships/hyperlink" Target="https://maps.googleapis.com/maps/api/geocode/json" TargetMode="External"/><Relationship Id="rId4" Type="http://schemas.openxmlformats.org/officeDocument/2006/relationships/hyperlink" Target="https://www.kaggle.com/" TargetMode="External"/><Relationship Id="rId9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large room&#10;&#10;Description automatically generated">
            <a:extLst>
              <a:ext uri="{FF2B5EF4-FFF2-40B4-BE49-F238E27FC236}">
                <a16:creationId xmlns:a16="http://schemas.microsoft.com/office/drawing/2014/main" id="{6C014A71-360C-49AA-B889-31C734AAE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690" r="-1" b="30096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 r="-1" b="1309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  <a:scene3d>
            <a:camera prst="orthographicFront"/>
            <a:lightRig rig="threePt" dir="t"/>
          </a:scene3d>
        </p:spPr>
        <p:txBody>
          <a:bodyPr>
            <a:normAutofit/>
          </a:bodyPr>
          <a:lstStyle/>
          <a:p>
            <a:pPr algn="l"/>
            <a:r>
              <a:rPr lang="en-US" sz="5000" b="1">
                <a:solidFill>
                  <a:schemeClr val="bg1"/>
                </a:solidFill>
              </a:rPr>
              <a:t>Brewpedia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</a:rPr>
              <a:t>Ashish Desai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Bejirose K. Stanly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Poonam Kushwaha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Renee Gillmore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2106FE-E262-42F8-8EC5-20E592884715}"/>
              </a:ext>
            </a:extLst>
          </p:cNvPr>
          <p:cNvSpPr txBox="1"/>
          <p:nvPr/>
        </p:nvSpPr>
        <p:spPr>
          <a:xfrm>
            <a:off x="9884957" y="3481346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Green_Beacon_Brewing_Company_08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Jupyter</a:t>
            </a:r>
            <a:r>
              <a:rPr lang="en-US" sz="4400" dirty="0"/>
              <a:t> pandas WIDGETS [Cont’d]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3" y="2871982"/>
            <a:ext cx="527288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Sliders for map zoom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import </a:t>
            </a:r>
            <a:r>
              <a:rPr lang="en-US" sz="1800" dirty="0" err="1"/>
              <a:t>ipywidgets</a:t>
            </a:r>
            <a:r>
              <a:rPr lang="en-US" sz="1800" dirty="0"/>
              <a:t> as widgets</a:t>
            </a:r>
          </a:p>
        </p:txBody>
      </p:sp>
      <p:sp>
        <p:nvSpPr>
          <p:cNvPr id="15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C219-6E78-8A41-9D30-F91D958CB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r="44530" b="-1"/>
          <a:stretch/>
        </p:blipFill>
        <p:spPr>
          <a:xfrm>
            <a:off x="689331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413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Jupyter matplotlib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2003F-D267-CF43-9D3B-3A368AE42434}"/>
              </a:ext>
            </a:extLst>
          </p:cNvPr>
          <p:cNvSpPr txBox="1"/>
          <p:nvPr/>
        </p:nvSpPr>
        <p:spPr>
          <a:xfrm>
            <a:off x="762000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Retrieved country list from global breweries data and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Loaded them into a list for </a:t>
            </a:r>
            <a:r>
              <a:rPr lang="en-US" sz="1500" u="sng" dirty="0"/>
              <a:t>drop-down selection </a:t>
            </a:r>
            <a:r>
              <a:rPr lang="en-US" sz="1500" dirty="0"/>
              <a:t>so we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Can run report on top brew style by country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Used </a:t>
            </a:r>
            <a:r>
              <a:rPr lang="en-US" sz="1500" u="sng" dirty="0"/>
              <a:t>functions</a:t>
            </a:r>
            <a:r>
              <a:rPr lang="en-US" sz="1500" dirty="0"/>
              <a:t> to get top brew styles and plot for each country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American IPA was surprisingly most common in many countries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Except in Germany and Belgium which makes sense given their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history in brewing.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What country would you like to look at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17FA0-49E3-E149-88C7-59099B7C4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07" r="1" b="1869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458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CC75F-7F2C-A14F-9445-CF95E464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386" y="185452"/>
            <a:ext cx="9047276" cy="264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94EC2-6975-084C-8328-3DF57EF3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71" y="4131976"/>
            <a:ext cx="9064090" cy="2540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Search beer name or brewery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ED4E1-E688-5748-95BE-E88FF7F27AF3}"/>
              </a:ext>
            </a:extLst>
          </p:cNvPr>
          <p:cNvSpPr txBox="1"/>
          <p:nvPr/>
        </p:nvSpPr>
        <p:spPr>
          <a:xfrm>
            <a:off x="6132576" y="3007399"/>
            <a:ext cx="314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beer/brewery name would you like to search for?</a:t>
            </a:r>
          </a:p>
        </p:txBody>
      </p:sp>
    </p:spTree>
    <p:extLst>
      <p:ext uri="{BB962C8B-B14F-4D97-AF65-F5344CB8AC3E}">
        <p14:creationId xmlns:p14="http://schemas.microsoft.com/office/powerpoint/2010/main" val="227019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matplotlib - </a:t>
            </a:r>
            <a:r>
              <a:rPr lang="en-US" b="1" dirty="0"/>
              <a:t>Brewery Bar Plot By Country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3CBC-45C5-6F44-97DA-76E301A3E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5" b="-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2913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Most Beer Style for Belgium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4F657-BE37-6846-B882-DF74F7C6A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3" r="1" b="9336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7399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Most Beer Style for Germany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1497B-B544-3948-A60C-635D299BC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7" r="1" b="1179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843687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Most Brewed Beer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F4B76-F487-2A41-B6B1-2D361B4F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3" r="1" b="11833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3200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Number of Breweries By US States - 2019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8609C-63B1-F949-826B-AA8B49907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69752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AAF108-67EA-ED41-BDEA-1B7B3476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US – Num of Breweries by State (2019)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9BF104-1653-E643-94BC-C4BBE4BEF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0" y="321734"/>
            <a:ext cx="2729216" cy="3984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20397-76AB-824E-BDC4-2F1D862E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49" y="512580"/>
            <a:ext cx="8950473" cy="36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44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AAF108-67EA-ED41-BDEA-1B7B3476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24" y="492905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/>
              <a:t>US – Num of Breweries by State per 100,000 residents over age 21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F69F5-3D00-9D4C-8C04-CC48FC60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40" y="323251"/>
            <a:ext cx="1031425" cy="429761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7E8D4C-2C1A-DC4A-9953-AF4CB23E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470" y="320211"/>
            <a:ext cx="7891177" cy="42217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593BE76-CF9C-A347-BDA5-FB15A89DC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3" y="320211"/>
            <a:ext cx="1031425" cy="42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8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FAD0-22B3-47F7-BAF1-936D871C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/>
              <a:t>Hypothesis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1017-1F2B-42EF-9AC9-F9D13C6E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 IPA to be the most consumed style globally due to the high Alcohol By Volume (ABV) and International Bitterness Unit (IBU)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we did following: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brewery counts by country, state, city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top beer type for each country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beer brewed by state vs number of breweries</a:t>
            </a:r>
          </a:p>
          <a:p>
            <a:pPr lvl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24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US Cities With Most Breweries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397B1-E15E-7A47-A33F-E567FED06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4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07843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Beer with Highest ABV – IPA further down the list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6D1D8-9A61-504D-A613-4E6F408C0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9" r="1" b="17683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61253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Market Share of Top 5 US Brewers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14C09-6207-48FA-A5E9-1F2B06A39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420368" y="345202"/>
            <a:ext cx="9972948" cy="508023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7548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Alcoholic beverage type preference (Gallup Poll)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F70C9-F5B6-411D-9E2E-1A3D04C75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2785871" y="298068"/>
            <a:ext cx="7385435" cy="5078604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45326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able, indoor, sitting, cup&#10;&#10;Description automatically generated">
            <a:extLst>
              <a:ext uri="{FF2B5EF4-FFF2-40B4-BE49-F238E27FC236}">
                <a16:creationId xmlns:a16="http://schemas.microsoft.com/office/drawing/2014/main" id="{FB544CCB-8B87-4DA8-895F-5E3AB3EA4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4" r="-1" b="19830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Future Enhancements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976" y="5009083"/>
            <a:ext cx="6976872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Include Wineries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Include ingredient analysis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Include “Images”</a:t>
            </a:r>
          </a:p>
        </p:txBody>
      </p:sp>
    </p:spTree>
    <p:extLst>
      <p:ext uri="{BB962C8B-B14F-4D97-AF65-F5344CB8AC3E}">
        <p14:creationId xmlns:p14="http://schemas.microsoft.com/office/powerpoint/2010/main" val="3971333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015D-E4F7-489F-9780-1C21B103E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464" y="318053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6BD6E-D807-45F5-92E8-FFCF8FE51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121" y="1304981"/>
            <a:ext cx="6035035" cy="50361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Ashish</a:t>
            </a: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https://googles.p.rapidapi.com/breweries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https://api.openbrewerydb.org/breweries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5"/>
              </a:rPr>
              <a:t>https://maps.googleapis.com/maps/api/geocode/json</a:t>
            </a:r>
            <a:endParaRPr lang="en-US" sz="1400" b="1" u="sng" dirty="0"/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i="0" u="none" strike="noStrike" dirty="0">
              <a:effectLst/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 err="1">
                <a:effectLst/>
              </a:rPr>
              <a:t>Bejirose</a:t>
            </a:r>
            <a:endParaRPr lang="en-US" sz="1400" b="1" i="0" u="none" strike="noStrike" dirty="0">
              <a:effectLst/>
            </a:endParaRP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5"/>
              </a:rPr>
              <a:t>https://maps.googleapis.com/maps/api/geocode/json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6"/>
              </a:rPr>
              <a:t>https://maps.googleapis.com/maps/api/place/nearbysearch/json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/>
              <a:t>https://sandbox-</a:t>
            </a:r>
            <a:r>
              <a:rPr lang="en-US" sz="1400" b="1" u="sng" dirty="0" err="1"/>
              <a:t>api.brewerydb.com</a:t>
            </a:r>
            <a:r>
              <a:rPr lang="en-US" sz="1400" b="1" u="sng" dirty="0"/>
              <a:t>/v2/breweries</a:t>
            </a: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i="0" u="none" strike="noStrike" dirty="0">
              <a:effectLst/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effectLst/>
              </a:rPr>
              <a:t>Poonam</a:t>
            </a:r>
            <a:br>
              <a:rPr lang="en-US" sz="1400" b="0" dirty="0">
                <a:effectLst/>
              </a:rPr>
            </a:br>
            <a:endParaRPr lang="en-US" sz="1400" b="1" i="0" u="none" strike="noStrike" dirty="0">
              <a:effectLst/>
            </a:endParaRP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https://maps.googleapis.com/maps/api/place/textsearch/json</a:t>
            </a:r>
            <a:endParaRPr lang="en-US" sz="1400" b="1" u="sng" dirty="0"/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i="0" u="none" strike="noStrike" dirty="0">
              <a:effectLst/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effectLst/>
              </a:rPr>
              <a:t>Renee</a:t>
            </a:r>
            <a:br>
              <a:rPr lang="en-US" sz="1400" b="0" dirty="0">
                <a:effectLst/>
              </a:rPr>
            </a:br>
            <a:endParaRPr lang="en-US" sz="1400" b="1" i="0" u="none" strike="noStrike" dirty="0">
              <a:effectLst/>
            </a:endParaRP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https://www.wine-searcher.com/contact-general?action_F=contactUsViaForm&amp;contact_return_F=/api&amp;subject_F=Trade%20Enquiry%2DAPI%20FREE%20TRIAL</a:t>
            </a:r>
            <a:endParaRPr lang="en-US" sz="1400" b="1" u="sng" dirty="0"/>
          </a:p>
          <a:p>
            <a:pPr marL="685800" algn="l">
              <a:spcBef>
                <a:spcPts val="0"/>
              </a:spcBef>
              <a:spcAft>
                <a:spcPts val="600"/>
              </a:spcAft>
            </a:pPr>
            <a:br>
              <a:rPr lang="en-US" sz="1400" b="1" u="sng" dirty="0"/>
            </a:br>
            <a:endParaRPr lang="en-US" sz="1400" b="1" u="sng" dirty="0"/>
          </a:p>
        </p:txBody>
      </p:sp>
      <p:sp>
        <p:nvSpPr>
          <p:cNvPr id="1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59C1B410-C743-4A5D-A0E1-ED2CF04BAF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00" r="33166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031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F042-A049-48F0-90F1-40E5EF98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Data Sources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3BF3-1205-4562-BD07-4C59611A0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to get API Key (Untappd API, TripAdvisor API 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API request calls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Beermapping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Dataset Retrieval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[Google API - 20 results per search, 60 max per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page_token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OpenBreweryDB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25 results/page max but can iterate over index pages]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Documentation (Rapid API)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data for data analysis in CSV and JSON format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Kaggle.com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Paid membership required 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BrewerAssociation.com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yearly data of actual production volumes of breweries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Bad/missing Data</a:t>
            </a:r>
          </a:p>
        </p:txBody>
      </p:sp>
    </p:spTree>
    <p:extLst>
      <p:ext uri="{BB962C8B-B14F-4D97-AF65-F5344CB8AC3E}">
        <p14:creationId xmlns:p14="http://schemas.microsoft.com/office/powerpoint/2010/main" val="4107185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API Query to Mapping Process</a:t>
            </a: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Queried breweryDB API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Cleaned data with no Latitude and Longitude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Marked using latitude and longitude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Heatmap on rating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Pinned on Brewery Name and Website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265FE06-2F56-4B83-9FDB-3268432A58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0393" r="30393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658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Mangling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2667" y="2398957"/>
            <a:ext cx="4703333" cy="35261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Common Issues faced: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NaN</a:t>
            </a:r>
            <a:r>
              <a:rPr lang="en-US" sz="2000" dirty="0">
                <a:solidFill>
                  <a:schemeClr val="bg1"/>
                </a:solidFill>
              </a:rPr>
              <a:t> on Latitudes and Longitudes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Missing address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Missing City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Missing State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JSON fields expected would be missing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CSV data merge &amp; cleaning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87DA55-C367-134B-A3D0-62AA424EFB38}"/>
              </a:ext>
            </a:extLst>
          </p:cNvPr>
          <p:cNvSpPr txBox="1">
            <a:spLocks/>
          </p:cNvSpPr>
          <p:nvPr/>
        </p:nvSpPr>
        <p:spPr>
          <a:xfrm>
            <a:off x="6222206" y="2398957"/>
            <a:ext cx="554020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6"/>
                </a:solidFill>
                <a:cs typeface="Times New Roman" panose="02020603050405020304" pitchFamily="18" charset="0"/>
              </a:rPr>
              <a:t>Solved by: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Looking for status = “OK” on JSON results 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Used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if..else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or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try..except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When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OpenBreweryDB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API did not have location info, used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GoogleGeocode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API to locate Lat, LNG with address, or city/state search.</a:t>
            </a:r>
          </a:p>
          <a:p>
            <a:pPr marL="285750" indent="-285750">
              <a:buFontTx/>
              <a:buChar char="-"/>
            </a:pP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0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Jupyter GMAP features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4" y="2871982"/>
            <a:ext cx="424542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Map type – terrain, satellite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Symbol layer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Marker Layer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84438-EFDF-5948-8CC5-0838F50EF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9" r="612" b="2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BD109-E075-4E4A-8429-3A36D92EA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07" r="10821" b="2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1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AFF96-B002-424D-84D8-76ADD2CAF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78" r="20825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Jupyter GMAP Centering 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2871982"/>
            <a:ext cx="478245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Centering for map results display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/>
              <a:t>Took average of Latitudes and Longitudes of results to plot and centered the map on the mean coordinates.</a:t>
            </a:r>
          </a:p>
        </p:txBody>
      </p:sp>
    </p:spTree>
    <p:extLst>
      <p:ext uri="{BB962C8B-B14F-4D97-AF65-F5344CB8AC3E}">
        <p14:creationId xmlns:p14="http://schemas.microsoft.com/office/powerpoint/2010/main" val="1054978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Jupyter pandas 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4" y="2871982"/>
            <a:ext cx="424542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Drop-down menus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/>
              <a:t>import ipywidgets as widgets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45887-9A01-4742-AE06-950A5F97A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16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4ABF7-723C-2840-BBD6-45EE051C9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0" r="24933" b="-1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8807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684</Words>
  <Application>Microsoft Macintosh PowerPoint</Application>
  <PresentationFormat>Widescreen</PresentationFormat>
  <Paragraphs>100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Brewpedia</vt:lpstr>
      <vt:lpstr>Hypothesis</vt:lpstr>
      <vt:lpstr>Data Sources</vt:lpstr>
      <vt:lpstr>Data Sources - Limitations</vt:lpstr>
      <vt:lpstr>API Query to Mapping Process</vt:lpstr>
      <vt:lpstr>Data Mangling</vt:lpstr>
      <vt:lpstr>Jupyter GMAP features used</vt:lpstr>
      <vt:lpstr>Jupyter GMAP Centering Challenge</vt:lpstr>
      <vt:lpstr>Jupyter pandas WIDGETS</vt:lpstr>
      <vt:lpstr>Jupyter pandas WIDGETS [Cont’d]</vt:lpstr>
      <vt:lpstr>Jupyter matplotlib</vt:lpstr>
      <vt:lpstr>Search beer name or brewery</vt:lpstr>
      <vt:lpstr>Jupyter matplotlib - Brewery Bar Plot By Country</vt:lpstr>
      <vt:lpstr>Most Beer Style for Belgium</vt:lpstr>
      <vt:lpstr>Most Beer Style for Germany</vt:lpstr>
      <vt:lpstr>Most Brewed Beer Style</vt:lpstr>
      <vt:lpstr>Number of Breweries By US States - 2019</vt:lpstr>
      <vt:lpstr>US – Num of Breweries by State (2019)</vt:lpstr>
      <vt:lpstr>US – Num of Breweries by State per 100,000 residents over age 21 (2019)</vt:lpstr>
      <vt:lpstr>US Cities With Most Breweries</vt:lpstr>
      <vt:lpstr>Beer with Highest ABV – IPA further down the list</vt:lpstr>
      <vt:lpstr>Market Share of Top 5 US Brewers</vt:lpstr>
      <vt:lpstr>Alcoholic beverage type preference (Gallup Poll)</vt:lpstr>
      <vt:lpstr>Future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Brewpedia</dc:title>
  <dc:creator>Ashish Desai</dc:creator>
  <cp:lastModifiedBy>Ashish Desai</cp:lastModifiedBy>
  <cp:revision>7</cp:revision>
  <dcterms:created xsi:type="dcterms:W3CDTF">2020-07-29T15:56:57Z</dcterms:created>
  <dcterms:modified xsi:type="dcterms:W3CDTF">2020-07-29T16:47:49Z</dcterms:modified>
</cp:coreProperties>
</file>